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64" r:id="rId11"/>
    <p:sldId id="265" r:id="rId12"/>
    <p:sldId id="283" r:id="rId13"/>
    <p:sldId id="280" r:id="rId14"/>
    <p:sldId id="282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4v4rX8VVDT6sJXL3n3+G2mIqa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BC370A2-AC6A-4A8E-B540-7C2CEAE05A97}">
  <a:tblStyle styleId="{CBC370A2-AC6A-4A8E-B540-7C2CEAE05A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31"/>
    <p:restoredTop sz="94643"/>
  </p:normalViewPr>
  <p:slideViewPr>
    <p:cSldViewPr snapToGrid="0">
      <p:cViewPr varScale="1">
        <p:scale>
          <a:sx n="81" d="100"/>
          <a:sy n="81" d="100"/>
        </p:scale>
        <p:origin x="112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d82c115e5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d82c115e5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82c115e52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d82c115e52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>
          <a:extLst>
            <a:ext uri="{FF2B5EF4-FFF2-40B4-BE49-F238E27FC236}">
              <a16:creationId xmlns:a16="http://schemas.microsoft.com/office/drawing/2014/main" id="{6781A381-854B-0E60-C757-B928C09A5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d82c115e52_0_41:notes">
            <a:extLst>
              <a:ext uri="{FF2B5EF4-FFF2-40B4-BE49-F238E27FC236}">
                <a16:creationId xmlns:a16="http://schemas.microsoft.com/office/drawing/2014/main" id="{AEC232E5-7AA4-1C06-0183-F0C0882311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d82c115e52_0_41:notes">
            <a:extLst>
              <a:ext uri="{FF2B5EF4-FFF2-40B4-BE49-F238E27FC236}">
                <a16:creationId xmlns:a16="http://schemas.microsoft.com/office/drawing/2014/main" id="{CD973954-7108-BB84-D370-ED288413DF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666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2FB2EDCB-C348-DACF-8F71-1A0147A524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82c115e52_0_52:notes">
            <a:extLst>
              <a:ext uri="{FF2B5EF4-FFF2-40B4-BE49-F238E27FC236}">
                <a16:creationId xmlns:a16="http://schemas.microsoft.com/office/drawing/2014/main" id="{7F7E4758-7CB6-5376-F89E-BA58EA2D66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d82c115e52_0_52:notes">
            <a:extLst>
              <a:ext uri="{FF2B5EF4-FFF2-40B4-BE49-F238E27FC236}">
                <a16:creationId xmlns:a16="http://schemas.microsoft.com/office/drawing/2014/main" id="{F3218F41-C194-EDD4-2C88-659F2447E8D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563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A29BCCB9-F1FE-182C-21D0-BCBB3C064F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82c115e52_0_52:notes">
            <a:extLst>
              <a:ext uri="{FF2B5EF4-FFF2-40B4-BE49-F238E27FC236}">
                <a16:creationId xmlns:a16="http://schemas.microsoft.com/office/drawing/2014/main" id="{BB71A96B-CB80-15BB-3922-C78688C338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d82c115e52_0_52:notes">
            <a:extLst>
              <a:ext uri="{FF2B5EF4-FFF2-40B4-BE49-F238E27FC236}">
                <a16:creationId xmlns:a16="http://schemas.microsoft.com/office/drawing/2014/main" id="{A7312987-2E1E-7428-70A3-154D55D5CC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7108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>
          <a:extLst>
            <a:ext uri="{FF2B5EF4-FFF2-40B4-BE49-F238E27FC236}">
              <a16:creationId xmlns:a16="http://schemas.microsoft.com/office/drawing/2014/main" id="{EA85DB8A-4ECE-4313-FFC8-642677AA8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82c115e52_0_52:notes">
            <a:extLst>
              <a:ext uri="{FF2B5EF4-FFF2-40B4-BE49-F238E27FC236}">
                <a16:creationId xmlns:a16="http://schemas.microsoft.com/office/drawing/2014/main" id="{997A3B5B-9F2E-229A-1DA4-7E15D15DC4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d82c115e52_0_52:notes">
            <a:extLst>
              <a:ext uri="{FF2B5EF4-FFF2-40B4-BE49-F238E27FC236}">
                <a16:creationId xmlns:a16="http://schemas.microsoft.com/office/drawing/2014/main" id="{8D238EEB-16AA-7E35-9063-C97D32132C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524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d82c115e5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d82c115e5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d82c115e52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2d82c115e52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d82c115e5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d82c115e5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Google Shape;27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Google Shape;28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Google Shape;30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3F40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Google Shape;31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Google Shape;32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3F4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3F4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FF3F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3F4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3F4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Google Shape;10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Google Shape;11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BFBF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Google Shape;13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FF3F40">
                <a:alpha val="69803"/>
              </a:srgb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Google Shape;14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Google Shape;15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400"/>
              <a:buFont typeface="Trebuchet MS"/>
              <a:buNone/>
            </a:pPr>
            <a:r>
              <a:rPr lang="en-US">
                <a:solidFill>
                  <a:srgbClr val="002060"/>
                </a:solidFill>
              </a:rPr>
              <a:t>SAMA Annual Meeting</a:t>
            </a:r>
            <a:endParaRPr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dirty="0"/>
              <a:t>January 4, 2026</a:t>
            </a:r>
            <a:endParaRPr dirty="0"/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en-US" dirty="0"/>
              <a:t>11:00 a.m. EST Google Meets</a:t>
            </a:r>
            <a:endParaRPr dirty="0"/>
          </a:p>
        </p:txBody>
      </p:sp>
      <p:sp>
        <p:nvSpPr>
          <p:cNvPr id="145" name="Google Shape;145;p1"/>
          <p:cNvSpPr/>
          <p:nvPr/>
        </p:nvSpPr>
        <p:spPr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6" name="Google Shape;14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8237" y="364067"/>
            <a:ext cx="1685925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d82c115e52_0_0"/>
          <p:cNvSpPr txBox="1">
            <a:spLocks noGrp="1"/>
          </p:cNvSpPr>
          <p:nvPr>
            <p:ph type="title"/>
          </p:nvPr>
        </p:nvSpPr>
        <p:spPr>
          <a:xfrm>
            <a:off x="677325" y="215625"/>
            <a:ext cx="8596800" cy="133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2025 Projects</a:t>
            </a:r>
            <a:endParaRPr dirty="0"/>
          </a:p>
        </p:txBody>
      </p:sp>
      <p:graphicFrame>
        <p:nvGraphicFramePr>
          <p:cNvPr id="214" name="Google Shape;214;g2d82c115e52_0_0"/>
          <p:cNvGraphicFramePr/>
          <p:nvPr>
            <p:extLst>
              <p:ext uri="{D42A27DB-BD31-4B8C-83A1-F6EECF244321}">
                <p14:modId xmlns:p14="http://schemas.microsoft.com/office/powerpoint/2010/main" val="773285196"/>
              </p:ext>
            </p:extLst>
          </p:nvPr>
        </p:nvGraphicFramePr>
        <p:xfrm>
          <a:off x="395111" y="856480"/>
          <a:ext cx="11401778" cy="5806892"/>
        </p:xfrm>
        <a:graphic>
          <a:graphicData uri="http://schemas.openxmlformats.org/drawingml/2006/table">
            <a:tbl>
              <a:tblPr>
                <a:noFill/>
                <a:tableStyleId>{CBC370A2-AC6A-4A8E-B540-7C2CEAE05A97}</a:tableStyleId>
              </a:tblPr>
              <a:tblGrid>
                <a:gridCol w="2125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26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59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Name</a:t>
                      </a:r>
                      <a:endParaRPr sz="1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Country</a:t>
                      </a:r>
                      <a:endParaRPr sz="1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Project</a:t>
                      </a:r>
                      <a:endParaRPr sz="1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Cost</a:t>
                      </a:r>
                      <a:endParaRPr sz="1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/>
                        <a:t>HC </a:t>
                      </a:r>
                      <a:r>
                        <a:rPr lang="en-US" sz="1500" b="1" dirty="0" err="1"/>
                        <a:t>Kraljevo</a:t>
                      </a:r>
                      <a:endParaRPr sz="15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Serbia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Renovation of Health Station in </a:t>
                      </a:r>
                      <a:r>
                        <a:rPr lang="en-US" sz="1500" dirty="0" err="1"/>
                        <a:t>Ušće</a:t>
                      </a:r>
                      <a:endParaRPr lang="en-US" sz="15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Installing new lowered ceiling (~320m2) with insulation (~10cm), install 40 new lights, replace windows (various dimensions, total of 19) and doors (total of 21), prepare and paint ceilings (~320m2) and walls (~600m2), prepare and install new PVC flooring (~320m2), replace all horizontal and vertical gutters, new façade (~278m2)</a:t>
                      </a:r>
                      <a:endParaRPr sz="10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/>
                        <a:t>$89,884.29</a:t>
                      </a:r>
                      <a:endParaRPr sz="15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/>
                        <a:t>HC </a:t>
                      </a:r>
                      <a:r>
                        <a:rPr lang="en-US" sz="1500" b="1" dirty="0" err="1"/>
                        <a:t>Rekovac</a:t>
                      </a:r>
                      <a:endParaRPr sz="15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Serbia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Renovation of Health Station in </a:t>
                      </a:r>
                      <a:r>
                        <a:rPr lang="en-US" sz="1500" dirty="0" err="1"/>
                        <a:t>Belušić</a:t>
                      </a:r>
                      <a:endParaRPr lang="en-US" sz="15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dirty="0"/>
                        <a:t>Installing new lowered ceilings (~273m2), 27 new ceiling lights, preparation and painting ceiling and walls (~300m2)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/>
                        <a:t>$15,091.41</a:t>
                      </a:r>
                      <a:endParaRPr sz="1500" b="1" dirty="0"/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3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/>
                        <a:t>HC Srpska </a:t>
                      </a:r>
                      <a:r>
                        <a:rPr lang="en-US" sz="1500" b="1" dirty="0" err="1"/>
                        <a:t>Crnja</a:t>
                      </a:r>
                      <a:endParaRPr sz="15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Serbia</a:t>
                      </a:r>
                      <a:endParaRPr sz="15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Renovation of Health Station in </a:t>
                      </a:r>
                      <a:r>
                        <a:rPr lang="en-US" sz="1500" dirty="0" err="1"/>
                        <a:t>Aleksandrovo</a:t>
                      </a:r>
                      <a:endParaRPr lang="en-US" sz="15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Replacing doors (total 14) and windows (total 9), fixing and painting walls around windows and doors, fixing staircase in front of the entrance (20m2 ceramics), new reception desk 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/>
                        <a:t>$22,596.71</a:t>
                      </a:r>
                      <a:endParaRPr sz="15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681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/>
                        <a:t>HC </a:t>
                      </a:r>
                      <a:r>
                        <a:rPr lang="en-US" sz="1500" b="1" dirty="0" err="1"/>
                        <a:t>Kučevo</a:t>
                      </a:r>
                      <a:endParaRPr sz="15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/>
                        <a:t>Serbia</a:t>
                      </a:r>
                      <a:endParaRPr sz="1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Renovation of Health Station in </a:t>
                      </a:r>
                      <a:r>
                        <a:rPr lang="en-US" sz="1500" dirty="0" err="1"/>
                        <a:t>Rabrovo</a:t>
                      </a:r>
                      <a:endParaRPr lang="en-US" sz="15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Replacing windows (various dimensions, total 16), replacing door (1), fixing and painting walls around windows and doors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/>
                        <a:t>$11,214.53</a:t>
                      </a:r>
                      <a:endParaRPr sz="15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5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/>
                        <a:t>HC </a:t>
                      </a:r>
                      <a:r>
                        <a:rPr lang="en-US" sz="1500" b="1" dirty="0" err="1"/>
                        <a:t>Užice</a:t>
                      </a:r>
                      <a:endParaRPr sz="15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Serbia</a:t>
                      </a:r>
                      <a:endParaRPr sz="15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500" dirty="0"/>
                        <a:t>Renovation of Health Station in </a:t>
                      </a:r>
                      <a:r>
                        <a:rPr lang="en-US" sz="1500" dirty="0" err="1"/>
                        <a:t>Stapari</a:t>
                      </a:r>
                      <a:endParaRPr lang="en-US" sz="1500" dirty="0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Complete reconstruction of water and electric installations, roof reconstruction (~145m2), install new gutters (~70m), new façade (~100m2), replace windows (various dimensions, total of 4) and doors (9), replace entrance door, install new lights (10) and radiators (6), renovate toilets (~40m2 ceramics, 2 toilet, 5 sinks, 1 hot water boiler), new ceramic floor (~56m2), lowered ceiling (80m2), paint walls and ceilings (~220m2), new fence around the yard, new </a:t>
                      </a:r>
                      <a:r>
                        <a:rPr lang="en-US" sz="1000"/>
                        <a:t>medical furniture</a:t>
                      </a:r>
                      <a:endParaRPr sz="10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/>
                        <a:t>$87,084.67</a:t>
                      </a:r>
                      <a:endParaRPr sz="15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733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/>
                        <a:t>Psychiatric Hospital </a:t>
                      </a:r>
                      <a:r>
                        <a:rPr lang="en-US" sz="1500" b="1" dirty="0" err="1"/>
                        <a:t>Vršac</a:t>
                      </a:r>
                      <a:endParaRPr sz="15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Serbia</a:t>
                      </a:r>
                      <a:endParaRPr sz="1500" dirty="0"/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dirty="0"/>
                        <a:t>Donation of 50 anti-decubitus mattresses with covers</a:t>
                      </a:r>
                      <a:endParaRPr sz="1500" dirty="0"/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/>
                        <a:t>$9,275.35</a:t>
                      </a:r>
                      <a:endParaRPr sz="1500" b="1" dirty="0"/>
                    </a:p>
                  </a:txBody>
                  <a:tcPr marL="91425" marR="91425" marT="91425" marB="91425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128608"/>
                  </a:ext>
                </a:extLst>
              </a:tr>
              <a:tr h="411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dirty="0"/>
                        <a:t>$235,146.96</a:t>
                      </a:r>
                      <a:endParaRPr sz="15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82c115e52_0_41"/>
          <p:cNvSpPr txBox="1">
            <a:spLocks noGrp="1"/>
          </p:cNvSpPr>
          <p:nvPr>
            <p:ph type="title"/>
          </p:nvPr>
        </p:nvSpPr>
        <p:spPr>
          <a:xfrm>
            <a:off x="589850" y="288575"/>
            <a:ext cx="8596800" cy="68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2025 SAMA Overhead Spending</a:t>
            </a:r>
            <a:endParaRPr dirty="0"/>
          </a:p>
        </p:txBody>
      </p:sp>
      <p:sp>
        <p:nvSpPr>
          <p:cNvPr id="220" name="Google Shape;220;g2d82c115e52_0_41"/>
          <p:cNvSpPr txBox="1">
            <a:spLocks noGrp="1"/>
          </p:cNvSpPr>
          <p:nvPr>
            <p:ph type="body" idx="1"/>
          </p:nvPr>
        </p:nvSpPr>
        <p:spPr>
          <a:xfrm>
            <a:off x="437750" y="5632323"/>
            <a:ext cx="8748900" cy="83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* Paid from SAMA Operations Fund</a:t>
            </a:r>
            <a:endParaRPr dirty="0"/>
          </a:p>
          <a:p>
            <a:pPr marL="0" lvl="0" indent="0">
              <a:buNone/>
            </a:pPr>
            <a:r>
              <a:rPr lang="en-US" u="sng" dirty="0">
                <a:solidFill>
                  <a:schemeClr val="hlink"/>
                </a:solidFill>
              </a:rPr>
              <a:t>https://</a:t>
            </a:r>
            <a:r>
              <a:rPr lang="en-US" u="sng" dirty="0" err="1">
                <a:solidFill>
                  <a:schemeClr val="hlink"/>
                </a:solidFill>
              </a:rPr>
              <a:t>serbianama.info</a:t>
            </a:r>
            <a:r>
              <a:rPr lang="en-US" u="sng" dirty="0">
                <a:solidFill>
                  <a:schemeClr val="hlink"/>
                </a:solidFill>
              </a:rPr>
              <a:t>/2025-sponsored-expenses/</a:t>
            </a:r>
            <a:endParaRPr dirty="0"/>
          </a:p>
        </p:txBody>
      </p:sp>
      <p:graphicFrame>
        <p:nvGraphicFramePr>
          <p:cNvPr id="221" name="Google Shape;221;g2d82c115e52_0_41"/>
          <p:cNvGraphicFramePr/>
          <p:nvPr>
            <p:extLst>
              <p:ext uri="{D42A27DB-BD31-4B8C-83A1-F6EECF244321}">
                <p14:modId xmlns:p14="http://schemas.microsoft.com/office/powerpoint/2010/main" val="1322207113"/>
              </p:ext>
            </p:extLst>
          </p:nvPr>
        </p:nvGraphicFramePr>
        <p:xfrm>
          <a:off x="589850" y="977675"/>
          <a:ext cx="7164450" cy="4571700"/>
        </p:xfrm>
        <a:graphic>
          <a:graphicData uri="http://schemas.openxmlformats.org/drawingml/2006/table">
            <a:tbl>
              <a:tblPr>
                <a:noFill/>
                <a:tableStyleId>{CBC370A2-AC6A-4A8E-B540-7C2CEAE05A97}</a:tableStyleId>
              </a:tblPr>
              <a:tblGrid>
                <a:gridCol w="5581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Paypal, Pledgelink, Benevity, Evite fees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$814.36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BofA Bank fees</a:t>
                      </a:r>
                      <a:endParaRPr sz="1800"/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$45.00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Subscriptions (Mailchimp, Zoom)*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$935.59</a:t>
                      </a:r>
                      <a:endParaRPr sz="18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Web Maintenance*</a:t>
                      </a:r>
                      <a:endParaRPr sz="180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$2,400.00</a:t>
                      </a:r>
                      <a:endParaRPr sz="1800"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Marketing and Fundraising*</a:t>
                      </a:r>
                      <a:endParaRPr sz="1800"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$6,653.01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State Fees (MD,IN,IL,WI)*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$701.00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RS Bank Fees*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$94.58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RS Admin Fees*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$220.81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Federal Tax Return*</a:t>
                      </a:r>
                      <a:endParaRPr sz="1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$3,200.00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/>
                        <a:t>Total</a:t>
                      </a:r>
                      <a:endParaRPr sz="18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dirty="0"/>
                        <a:t>$15,064.35</a:t>
                      </a:r>
                      <a:endParaRPr sz="18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22" name="Google Shape;222;g2d82c115e52_0_41"/>
          <p:cNvGraphicFramePr/>
          <p:nvPr>
            <p:extLst>
              <p:ext uri="{D42A27DB-BD31-4B8C-83A1-F6EECF244321}">
                <p14:modId xmlns:p14="http://schemas.microsoft.com/office/powerpoint/2010/main" val="115588177"/>
              </p:ext>
            </p:extLst>
          </p:nvPr>
        </p:nvGraphicFramePr>
        <p:xfrm>
          <a:off x="8565225" y="2170805"/>
          <a:ext cx="3180950" cy="3571165"/>
        </p:xfrm>
        <a:graphic>
          <a:graphicData uri="http://schemas.openxmlformats.org/drawingml/2006/table">
            <a:tbl>
              <a:tblPr>
                <a:noFill/>
                <a:tableStyleId>{CBC370A2-AC6A-4A8E-B540-7C2CEAE05A97}</a:tableStyleId>
              </a:tblPr>
              <a:tblGrid>
                <a:gridCol w="207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4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Video processing for </a:t>
                      </a:r>
                      <a:r>
                        <a:rPr lang="en-US" dirty="0" err="1"/>
                        <a:t>Usce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$1,947.29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SAMA Tennis Open Insurance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$745.00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Communications Contractor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$3,000.00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Federal CFC Appl.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$314.00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Il Mana Advertising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$240.00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Other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$406.72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Total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$6,653.01</a:t>
                      </a:r>
                      <a:endParaRPr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223" name="Google Shape;223;g2d82c115e52_0_41"/>
          <p:cNvCxnSpPr>
            <a:cxnSpLocks/>
          </p:cNvCxnSpPr>
          <p:nvPr/>
        </p:nvCxnSpPr>
        <p:spPr>
          <a:xfrm>
            <a:off x="7835625" y="3064225"/>
            <a:ext cx="7296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>
          <a:extLst>
            <a:ext uri="{FF2B5EF4-FFF2-40B4-BE49-F238E27FC236}">
              <a16:creationId xmlns:a16="http://schemas.microsoft.com/office/drawing/2014/main" id="{08CEC2B0-B7EC-2DFF-967A-12D1E944F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82c115e52_0_41">
            <a:extLst>
              <a:ext uri="{FF2B5EF4-FFF2-40B4-BE49-F238E27FC236}">
                <a16:creationId xmlns:a16="http://schemas.microsoft.com/office/drawing/2014/main" id="{5473A82B-202A-1B76-1CCC-4A6F4DCE1E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9850" y="288575"/>
            <a:ext cx="8596800" cy="68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2013-2025 SAMA Donations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000E14-85AA-B229-A898-A94B609D0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17" y="977675"/>
            <a:ext cx="8701753" cy="559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28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D16EC466-23C0-1189-6C04-237D55962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82c115e52_0_52">
            <a:extLst>
              <a:ext uri="{FF2B5EF4-FFF2-40B4-BE49-F238E27FC236}">
                <a16:creationId xmlns:a16="http://schemas.microsoft.com/office/drawing/2014/main" id="{9A130FBB-8372-A4A9-5E28-30AE746EC5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24" y="317775"/>
            <a:ext cx="10216453" cy="11159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2026 Main Project Proposal: </a:t>
            </a:r>
            <a:br>
              <a:rPr lang="en-US" dirty="0"/>
            </a:br>
            <a:r>
              <a:rPr lang="en-US" dirty="0"/>
              <a:t>Focus on helping baby delivery wards in Serbia</a:t>
            </a:r>
            <a:endParaRPr dirty="0"/>
          </a:p>
        </p:txBody>
      </p:sp>
      <p:sp>
        <p:nvSpPr>
          <p:cNvPr id="230" name="Google Shape;230;g2d82c115e52_0_52">
            <a:extLst>
              <a:ext uri="{FF2B5EF4-FFF2-40B4-BE49-F238E27FC236}">
                <a16:creationId xmlns:a16="http://schemas.microsoft.com/office/drawing/2014/main" id="{1B6C7D1C-9788-98E8-D58D-E9CDFDA795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24" y="1707444"/>
            <a:ext cx="9288600" cy="344311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3670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4764"/>
              <a:buChar char="►"/>
            </a:pPr>
            <a:r>
              <a:rPr lang="en-US" sz="2362" dirty="0"/>
              <a:t>Plan</a:t>
            </a:r>
            <a:endParaRPr sz="2362" dirty="0"/>
          </a:p>
          <a:p>
            <a:pPr marL="914400" lvl="1" indent="-336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602"/>
              <a:buChar char="►"/>
            </a:pPr>
            <a:r>
              <a:rPr lang="en-US" sz="2162" dirty="0"/>
              <a:t>Invitation to send donation requests – by Jan 31</a:t>
            </a:r>
            <a:r>
              <a:rPr lang="en-US" sz="2162" baseline="30000" dirty="0"/>
              <a:t>st</a:t>
            </a:r>
            <a:r>
              <a:rPr lang="en-US" sz="2162" dirty="0"/>
              <a:t> (or Sveti Sava?)</a:t>
            </a:r>
            <a:endParaRPr sz="2162" dirty="0"/>
          </a:p>
          <a:p>
            <a:pPr marL="914400" lvl="1" indent="-336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602"/>
              <a:buChar char="►"/>
            </a:pPr>
            <a:r>
              <a:rPr lang="en-US" sz="2162" dirty="0"/>
              <a:t>Review requests and decide what should be funded – by Mar 31st</a:t>
            </a:r>
            <a:endParaRPr sz="2162" dirty="0"/>
          </a:p>
          <a:p>
            <a:pPr marL="914400" lvl="1" indent="-336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602"/>
              <a:buChar char="►"/>
            </a:pPr>
            <a:r>
              <a:rPr lang="en-US" sz="2162" dirty="0"/>
              <a:t>Decision communication – by Apr 15th</a:t>
            </a:r>
            <a:endParaRPr sz="2162" dirty="0"/>
          </a:p>
          <a:p>
            <a:pPr marL="914400" lvl="1" indent="-336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602"/>
              <a:buChar char="►"/>
            </a:pPr>
            <a:r>
              <a:rPr lang="en-US" sz="2162" dirty="0"/>
              <a:t>Execution: Q2/Q3 2026</a:t>
            </a:r>
          </a:p>
          <a:p>
            <a:pPr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362" dirty="0"/>
              <a:t>Budget</a:t>
            </a:r>
          </a:p>
          <a:p>
            <a:pPr lvl="1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162" dirty="0"/>
              <a:t>$100k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127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1DEEAA77-EF86-4A11-85C5-747AF2304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82c115e52_0_52">
            <a:extLst>
              <a:ext uri="{FF2B5EF4-FFF2-40B4-BE49-F238E27FC236}">
                <a16:creationId xmlns:a16="http://schemas.microsoft.com/office/drawing/2014/main" id="{19F71931-D1FC-EC3F-0005-CE6E84E155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24" y="317775"/>
            <a:ext cx="10216453" cy="111591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2026 Short Term Projects: </a:t>
            </a:r>
            <a:endParaRPr dirty="0"/>
          </a:p>
        </p:txBody>
      </p:sp>
      <p:sp>
        <p:nvSpPr>
          <p:cNvPr id="230" name="Google Shape;230;g2d82c115e52_0_52">
            <a:extLst>
              <a:ext uri="{FF2B5EF4-FFF2-40B4-BE49-F238E27FC236}">
                <a16:creationId xmlns:a16="http://schemas.microsoft.com/office/drawing/2014/main" id="{75C7D962-D0ED-B61D-EC40-66E993EB197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24" y="914401"/>
            <a:ext cx="9288600" cy="514773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3670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4764"/>
              <a:buChar char="►"/>
            </a:pPr>
            <a:r>
              <a:rPr lang="en-US" sz="2362" dirty="0"/>
              <a:t>HS </a:t>
            </a:r>
            <a:r>
              <a:rPr lang="en-US" sz="2362" dirty="0" err="1"/>
              <a:t>Stapari</a:t>
            </a:r>
            <a:endParaRPr sz="2362" dirty="0"/>
          </a:p>
          <a:p>
            <a:pPr marL="914400" lvl="1" indent="-336706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2602"/>
              <a:buChar char="►"/>
            </a:pPr>
            <a:r>
              <a:rPr lang="en-US" sz="2162" dirty="0"/>
              <a:t>Procure medical instruments for HS </a:t>
            </a:r>
            <a:r>
              <a:rPr lang="en-US" sz="2162" dirty="0" err="1"/>
              <a:t>Stapari</a:t>
            </a:r>
            <a:endParaRPr lang="en-US" sz="2162" dirty="0"/>
          </a:p>
          <a:p>
            <a:pPr lvl="2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1962" dirty="0"/>
              <a:t>6ch ECG</a:t>
            </a:r>
          </a:p>
          <a:p>
            <a:pPr lvl="2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1962" dirty="0"/>
              <a:t>Small </a:t>
            </a:r>
            <a:r>
              <a:rPr lang="en-US" sz="1962" dirty="0" err="1"/>
              <a:t>sterilizator</a:t>
            </a:r>
            <a:endParaRPr lang="en-US" sz="1962" dirty="0"/>
          </a:p>
          <a:p>
            <a:pPr lvl="2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1962" dirty="0"/>
              <a:t>Fridge</a:t>
            </a:r>
          </a:p>
          <a:p>
            <a:pPr lvl="2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1962" dirty="0" err="1"/>
              <a:t>Oftalmoscop</a:t>
            </a:r>
            <a:endParaRPr lang="en-US" sz="1962" dirty="0"/>
          </a:p>
          <a:p>
            <a:pPr lvl="2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1962" dirty="0"/>
              <a:t>Reflector</a:t>
            </a:r>
          </a:p>
          <a:p>
            <a:pPr lvl="2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1962" dirty="0"/>
              <a:t>Scale </a:t>
            </a:r>
          </a:p>
          <a:p>
            <a:pPr lvl="1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162" dirty="0"/>
              <a:t>Cost: </a:t>
            </a:r>
            <a:r>
              <a:rPr lang="en-US" sz="2162" b="1" dirty="0"/>
              <a:t>761,340 RSD</a:t>
            </a:r>
            <a:r>
              <a:rPr lang="en-US" sz="2162" dirty="0"/>
              <a:t>, roughly </a:t>
            </a:r>
            <a:r>
              <a:rPr lang="en-US" sz="2162" b="1" dirty="0"/>
              <a:t>$7.7k</a:t>
            </a:r>
          </a:p>
          <a:p>
            <a:pPr lvl="1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162" dirty="0"/>
              <a:t>Branko committed that he will cover all the cost</a:t>
            </a:r>
          </a:p>
          <a:p>
            <a:pPr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362" dirty="0"/>
              <a:t>Hospital Leskovac - delivery ward</a:t>
            </a:r>
          </a:p>
          <a:p>
            <a:pPr lvl="1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162" dirty="0"/>
              <a:t>Vein finder</a:t>
            </a:r>
          </a:p>
          <a:p>
            <a:pPr lvl="1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162" dirty="0"/>
              <a:t>Cost: </a:t>
            </a:r>
            <a:r>
              <a:rPr lang="en-US" sz="2162" b="1" dirty="0"/>
              <a:t>507,264 RSD</a:t>
            </a:r>
            <a:r>
              <a:rPr lang="en-US" sz="2162" dirty="0"/>
              <a:t>, roughly </a:t>
            </a:r>
            <a:r>
              <a:rPr lang="en-US" sz="2162" b="1" dirty="0"/>
              <a:t>$5.1k</a:t>
            </a:r>
          </a:p>
          <a:p>
            <a:pPr lvl="1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162" dirty="0"/>
              <a:t>Cost will be covered by donation of Natalija </a:t>
            </a:r>
            <a:r>
              <a:rPr lang="en-US" sz="2162" dirty="0" err="1"/>
              <a:t>Odanović</a:t>
            </a:r>
            <a:endParaRPr lang="en-US" sz="2162" dirty="0"/>
          </a:p>
          <a:p>
            <a:pPr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362" dirty="0"/>
              <a:t>Donation contracts will be done by mid Jan</a:t>
            </a: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71048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rebuchet MS"/>
              <a:buNone/>
            </a:pPr>
            <a:r>
              <a:rPr lang="en-US" sz="2800" b="1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Strategic Planning and Goals for the Coming Year – Daniel/Tanya</a:t>
            </a:r>
            <a:endParaRPr sz="2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2" name="Google Shape;242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 sz="2800"/>
              <a:t>Review of current strategic plan or goals</a:t>
            </a:r>
            <a:endParaRPr/>
          </a:p>
          <a:p>
            <a:pPr marL="1200150" lvl="2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Font typeface="Courier New"/>
              <a:buNone/>
            </a:pPr>
            <a:endParaRPr sz="2400"/>
          </a:p>
          <a:p>
            <a:pPr marL="342900" lvl="0" indent="-251459" algn="l" rtl="0">
              <a:spcBef>
                <a:spcPts val="18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rebuchet MS"/>
              <a:buNone/>
            </a:pPr>
            <a:r>
              <a:rPr lang="en-US" sz="2800" b="1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Strategic Planning and Goals for the Coming Year – Daniel/Tanya</a:t>
            </a:r>
            <a:endParaRPr sz="2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8" name="Google Shape;248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258318" algn="l" rtl="0">
              <a:spcBef>
                <a:spcPts val="0"/>
              </a:spcBef>
              <a:spcAft>
                <a:spcPts val="0"/>
              </a:spcAft>
              <a:buSzPct val="79999"/>
              <a:buNone/>
            </a:pP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38610"/>
              <a:buFont typeface="Courier New"/>
              <a:buChar char="o"/>
            </a:pPr>
            <a:r>
              <a:rPr lang="en-US" sz="2800"/>
              <a:t>Discussion of new strategic priorities or shifts in focus</a:t>
            </a:r>
            <a:endParaRPr/>
          </a:p>
          <a:p>
            <a:pPr marL="1314450" lvl="2" indent="-457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41580"/>
              <a:buChar char="►"/>
            </a:pPr>
            <a:r>
              <a:rPr lang="en-US" sz="2600"/>
              <a:t>Global – We have North America and Serbia, merge US and Canada Facebook pages?</a:t>
            </a:r>
            <a:endParaRPr/>
          </a:p>
          <a:p>
            <a:pPr marL="1314450" lvl="2" indent="-457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41580"/>
              <a:buChar char="►"/>
            </a:pPr>
            <a:r>
              <a:rPr lang="en-US" sz="2600"/>
              <a:t>Tanya – Enter the list here</a:t>
            </a:r>
            <a:endParaRPr/>
          </a:p>
          <a:p>
            <a:pPr marL="1314450" lvl="2" indent="-4572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41580"/>
              <a:buChar char="►"/>
            </a:pPr>
            <a:r>
              <a:rPr lang="en-US" sz="2600"/>
              <a:t>Where should we enter the Company Match Program?</a:t>
            </a:r>
            <a:endParaRPr/>
          </a:p>
          <a:p>
            <a:pPr marL="1314450" lvl="2" indent="-3937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41580"/>
              <a:buNone/>
            </a:pPr>
            <a:endParaRPr sz="2600"/>
          </a:p>
          <a:p>
            <a:pPr marL="1200150" lvl="2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ct val="45045"/>
              <a:buFont typeface="Courier New"/>
              <a:buNone/>
            </a:pPr>
            <a:endParaRPr sz="2400"/>
          </a:p>
          <a:p>
            <a:pPr marL="342900" lvl="0" indent="-258318" algn="l" rtl="0">
              <a:spcBef>
                <a:spcPts val="1800"/>
              </a:spcBef>
              <a:spcAft>
                <a:spcPts val="0"/>
              </a:spcAft>
              <a:buSzPct val="79999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rebuchet MS"/>
              <a:buNone/>
            </a:pPr>
            <a:r>
              <a:rPr lang="en-US" sz="2800" b="1">
                <a:solidFill>
                  <a:srgbClr val="002060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Strategic Planning and Goals for the Coming Year – Daniel/Tanya</a:t>
            </a:r>
            <a:endParaRPr sz="2800">
              <a:solidFill>
                <a:srgbClr val="00206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4" name="Google Shape;254;p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 sz="2800"/>
              <a:t>Setting goals for the upcoming year (programs, fundraising, partnerships, etc.)</a:t>
            </a:r>
            <a:endParaRPr/>
          </a:p>
          <a:p>
            <a:pPr marL="1200150" lvl="2" indent="-2222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Font typeface="Courier New"/>
              <a:buNone/>
            </a:pPr>
            <a:endParaRPr sz="2400"/>
          </a:p>
          <a:p>
            <a:pPr marL="342900" lvl="0" indent="-251459" algn="l" rtl="0">
              <a:spcBef>
                <a:spcPts val="18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Board and Staff Reports - Tanya</a:t>
            </a:r>
            <a:br>
              <a:rPr lang="en-US" sz="2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>
              <a:solidFill>
                <a:srgbClr val="002060"/>
              </a:solidFill>
            </a:endParaRPr>
          </a:p>
        </p:txBody>
      </p:sp>
      <p:sp>
        <p:nvSpPr>
          <p:cNvPr id="260" name="Google Shape;260;p9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Updates from board members, committees, or key staff</a:t>
            </a: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Discussion of any major decisions, policies, or changes</a:t>
            </a: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Volunteer and staff recognition</a:t>
            </a:r>
            <a:endParaRPr/>
          </a:p>
          <a:p>
            <a:pPr marL="342900" lvl="0" indent="-251459" algn="l" rtl="0">
              <a:spcBef>
                <a:spcPts val="18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Trebuchet MS"/>
              <a:buNone/>
            </a:pPr>
            <a:r>
              <a:rPr lang="en-US" sz="2800" b="1">
                <a:solidFill>
                  <a:srgbClr val="002060"/>
                </a:solidFill>
              </a:rPr>
              <a:t>Challenges and Opportunities - Zoran</a:t>
            </a:r>
            <a:br>
              <a:rPr lang="en-US" sz="2800">
                <a:solidFill>
                  <a:srgbClr val="002060"/>
                </a:solidFill>
              </a:rPr>
            </a:br>
            <a:endParaRPr sz="2800">
              <a:solidFill>
                <a:srgbClr val="002060"/>
              </a:solidFill>
            </a:endParaRPr>
          </a:p>
        </p:txBody>
      </p:sp>
      <p:sp>
        <p:nvSpPr>
          <p:cNvPr id="266" name="Google Shape;266;p1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Discuss key challenges the nonprofit is currently facing (financial, operational, etc.)</a:t>
            </a: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Identify new opportunities for growth, collaboration, or funding – Daniel/Tanya</a:t>
            </a: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 sz="2800">
                <a:latin typeface="Trebuchet MS"/>
                <a:ea typeface="Trebuchet MS"/>
                <a:cs typeface="Trebuchet MS"/>
                <a:sym typeface="Trebuchet MS"/>
              </a:rPr>
              <a:t>Open discussion for feedback and ideas from attendees</a:t>
            </a:r>
            <a:endParaRPr/>
          </a:p>
          <a:p>
            <a:pPr marL="342900" lvl="0" indent="-251459" algn="l" rtl="0">
              <a:spcBef>
                <a:spcPts val="1800"/>
              </a:spcBef>
              <a:spcAft>
                <a:spcPts val="0"/>
              </a:spcAft>
              <a:buSzPts val="144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52" name="Google Shape;152;p2"/>
          <p:cNvSpPr txBox="1">
            <a:spLocks noGrp="1"/>
          </p:cNvSpPr>
          <p:nvPr>
            <p:ph type="body" idx="1"/>
          </p:nvPr>
        </p:nvSpPr>
        <p:spPr>
          <a:xfrm>
            <a:off x="677334" y="2160590"/>
            <a:ext cx="5220430" cy="3701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en-US" sz="2800" dirty="0"/>
              <a:t>2025 in Retrospect</a:t>
            </a:r>
            <a:endParaRPr sz="2800" dirty="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2025 Financials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800" dirty="0"/>
              <a:t>2026 Plan/Objectives</a:t>
            </a: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en-US" sz="2800" dirty="0">
                <a:latin typeface="Trebuchet MS"/>
                <a:ea typeface="Trebuchet MS"/>
                <a:cs typeface="Trebuchet MS"/>
                <a:sym typeface="Trebuchet MS"/>
              </a:rPr>
              <a:t>Discussion</a:t>
            </a:r>
            <a:endParaRPr sz="2800" dirty="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dirty="0"/>
          </a:p>
        </p:txBody>
      </p:sp>
      <p:pic>
        <p:nvPicPr>
          <p:cNvPr id="153" name="Google Shape;15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3823" y="1930400"/>
            <a:ext cx="3356676" cy="333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11" descr="Colorful carved figures of humans"/>
          <p:cNvPicPr preferRelativeResize="0"/>
          <p:nvPr/>
        </p:nvPicPr>
        <p:blipFill rotWithShape="1">
          <a:blip r:embed="rId3">
            <a:alphaModFix/>
          </a:blip>
          <a:srcRect l="8963" r="8730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 extrusionOk="0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72" name="Google Shape;272;p11"/>
          <p:cNvSpPr txBox="1"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Trebuchet MS"/>
              <a:buNone/>
            </a:pPr>
            <a:r>
              <a:rPr lang="en-US" sz="2500" b="1"/>
              <a:t>Donor and Community Engagement</a:t>
            </a:r>
            <a:br>
              <a:rPr lang="en-US" sz="2500"/>
            </a:br>
            <a:endParaRPr sz="2500"/>
          </a:p>
        </p:txBody>
      </p:sp>
      <p:sp>
        <p:nvSpPr>
          <p:cNvPr id="273" name="Google Shape;273;p1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3851122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Update on donor relations, new donor acquisition, and stewardship</a:t>
            </a:r>
            <a:endParaRPr/>
          </a:p>
          <a:p>
            <a:pPr marL="1143000" lvl="2" indent="-285750" algn="l" rtl="0">
              <a:spcBef>
                <a:spcPts val="18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Company Match Project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spcBef>
                <a:spcPts val="18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Opportunities for community engagement and partnerships</a:t>
            </a:r>
            <a:endParaRPr/>
          </a:p>
          <a:p>
            <a:pPr marL="742950" marR="0" lvl="1" indent="-285750" algn="l" rtl="0">
              <a:spcBef>
                <a:spcPts val="18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Plans for upcoming events, campaigns, or collaborations</a:t>
            </a:r>
            <a:endParaRPr/>
          </a:p>
          <a:p>
            <a:pPr marL="342900" lvl="0" indent="-251459" algn="l" rtl="0">
              <a:spcBef>
                <a:spcPts val="1800"/>
              </a:spcBef>
              <a:spcAft>
                <a:spcPts val="0"/>
              </a:spcAft>
              <a:buSzPts val="144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74" name="Google Shape;274;p11"/>
          <p:cNvCxnSpPr/>
          <p:nvPr/>
        </p:nvCxnSpPr>
        <p:spPr>
          <a:xfrm>
            <a:off x="9371012" y="0"/>
            <a:ext cx="1219200" cy="685800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5" name="Google Shape;275;p11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6" name="Google Shape;276;p11"/>
          <p:cNvSpPr/>
          <p:nvPr/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 extrusionOk="0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 extrusionOk="0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8" name="Google Shape;278;p11"/>
          <p:cNvSpPr/>
          <p:nvPr/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1764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Google Shape;279;p11"/>
          <p:cNvSpPr/>
          <p:nvPr/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rgbClr val="BFBFBF">
              <a:alpha val="46666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0" name="Google Shape;280;p11"/>
          <p:cNvSpPr/>
          <p:nvPr/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 extrusionOk="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rgbClr val="FF3F40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1" name="Google Shape;281;p11"/>
          <p:cNvSpPr/>
          <p:nvPr/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 extrusionOk="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11"/>
          <p:cNvSpPr/>
          <p:nvPr/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8" name="Google Shape;288;p12"/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Fundraising Strategy Moving Forward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89" name="Google Shape;289;p12"/>
          <p:cNvSpPr/>
          <p:nvPr/>
        </p:nvSpPr>
        <p:spPr>
          <a:xfrm rot="10800000" flipH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291" name="Google Shape;291;p12"/>
          <p:cNvCxnSpPr/>
          <p:nvPr/>
        </p:nvCxnSpPr>
        <p:spPr>
          <a:xfrm>
            <a:off x="10134600" y="0"/>
            <a:ext cx="1727200" cy="6858000"/>
          </a:xfrm>
          <a:prstGeom prst="straightConnector1">
            <a:avLst/>
          </a:prstGeom>
          <a:noFill/>
          <a:ln w="15875" cap="sq" cmpd="sng">
            <a:solidFill>
              <a:schemeClr val="accent2"/>
            </a:solidFill>
            <a:prstDash val="solid"/>
            <a:bevel/>
            <a:headEnd type="none" w="sm" len="sm"/>
            <a:tailEnd type="none" w="sm" len="sm"/>
          </a:ln>
        </p:spPr>
      </p:cxnSp>
      <p:cxnSp>
        <p:nvCxnSpPr>
          <p:cNvPr id="292" name="Google Shape;292;p12"/>
          <p:cNvCxnSpPr/>
          <p:nvPr/>
        </p:nvCxnSpPr>
        <p:spPr>
          <a:xfrm flipH="1">
            <a:off x="7425267" y="3681413"/>
            <a:ext cx="4763558" cy="3176587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3" name="Google Shape;293;p12"/>
          <p:cNvSpPr txBox="1">
            <a:spLocks noGrp="1"/>
          </p:cNvSpPr>
          <p:nvPr>
            <p:ph type="body" idx="1"/>
          </p:nvPr>
        </p:nvSpPr>
        <p:spPr>
          <a:xfrm>
            <a:off x="1333502" y="2160590"/>
            <a:ext cx="8470898" cy="342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Review of fundraising goals and strategies for the upcoming year</a:t>
            </a:r>
            <a:endParaRPr/>
          </a:p>
          <a:p>
            <a:pPr marL="342900" lvl="0" indent="-251459" algn="l" rtl="0">
              <a:spcBef>
                <a:spcPts val="18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  <p:sp>
        <p:nvSpPr>
          <p:cNvPr id="294" name="Google Shape;294;p12"/>
          <p:cNvSpPr/>
          <p:nvPr/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 extrusionOk="0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"/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Fundraising Strategy Moving Forward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00" name="Google Shape;300;p13"/>
          <p:cNvSpPr txBox="1">
            <a:spLocks noGrp="1"/>
          </p:cNvSpPr>
          <p:nvPr>
            <p:ph type="body" idx="1"/>
          </p:nvPr>
        </p:nvSpPr>
        <p:spPr>
          <a:xfrm>
            <a:off x="1333502" y="2160590"/>
            <a:ext cx="8470898" cy="342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Discussion on potential new revenue streams or fundraising events</a:t>
            </a:r>
            <a:endParaRPr/>
          </a:p>
          <a:p>
            <a:pPr marL="1200150" lvl="2" indent="-285750" algn="l" rtl="0">
              <a:spcBef>
                <a:spcPts val="8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Kolo – Women’s Health</a:t>
            </a:r>
            <a:endParaRPr/>
          </a:p>
          <a:p>
            <a:pPr marL="1200150" lvl="2" indent="-285750" algn="l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Fashion Show – Women Health</a:t>
            </a:r>
            <a:endParaRPr/>
          </a:p>
          <a:p>
            <a:pPr marL="1200150" lvl="2" indent="-285750" algn="l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Redwood Dance Group – 200 Children – Targeting for Children’s Charity</a:t>
            </a:r>
            <a:endParaRPr/>
          </a:p>
          <a:p>
            <a:pPr marL="1200150" lvl="2" indent="-285750" algn="l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Canada Walk a Thon</a:t>
            </a:r>
            <a:endParaRPr/>
          </a:p>
          <a:p>
            <a:pPr marL="1200150" lvl="2" indent="-285750" algn="l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Wine or Spirit Tasting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200150" lvl="2" indent="-285750" algn="l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Tennis Event</a:t>
            </a:r>
            <a:endParaRPr/>
          </a:p>
          <a:p>
            <a:pPr marL="1200150" lvl="2" indent="-285750" algn="l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Topaz Event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4"/>
          <p:cNvSpPr txBox="1"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Fundraising Strategy Moving Forward</a:t>
            </a:r>
            <a:br>
              <a:rPr lang="en-US"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306" name="Google Shape;306;p14"/>
          <p:cNvSpPr txBox="1">
            <a:spLocks noGrp="1"/>
          </p:cNvSpPr>
          <p:nvPr>
            <p:ph type="body" idx="1"/>
          </p:nvPr>
        </p:nvSpPr>
        <p:spPr>
          <a:xfrm>
            <a:off x="1333502" y="2160590"/>
            <a:ext cx="8470898" cy="3429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51459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/>
          </a:p>
          <a:p>
            <a:pPr marL="742950" marR="0" lvl="1" indent="-285750" algn="l" rtl="0">
              <a:spcBef>
                <a:spcPts val="10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Volunteer and donor engagement strategies</a:t>
            </a:r>
            <a:endParaRPr/>
          </a:p>
          <a:p>
            <a:pPr marL="342900" lvl="0" indent="-251459" algn="l" rtl="0">
              <a:spcBef>
                <a:spcPts val="1800"/>
              </a:spcBef>
              <a:spcAft>
                <a:spcPts val="0"/>
              </a:spcAft>
              <a:buSzPts val="1440"/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Trebuchet MS"/>
              <a:buNone/>
            </a:pPr>
            <a:r>
              <a:rPr lang="en-US" sz="2400" b="1">
                <a:solidFill>
                  <a:srgbClr val="002060"/>
                </a:solidFill>
              </a:rPr>
              <a:t>Open Floor for Questions and Feedback</a:t>
            </a:r>
            <a:br>
              <a:rPr lang="en-US" sz="2400">
                <a:solidFill>
                  <a:srgbClr val="002060"/>
                </a:solidFill>
              </a:rPr>
            </a:br>
            <a:endParaRPr sz="2400">
              <a:solidFill>
                <a:srgbClr val="002060"/>
              </a:solidFill>
            </a:endParaRPr>
          </a:p>
        </p:txBody>
      </p:sp>
      <p:sp>
        <p:nvSpPr>
          <p:cNvPr id="312" name="Google Shape;312;p1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0980" algn="l" rtl="0">
              <a:spcBef>
                <a:spcPts val="0"/>
              </a:spcBef>
              <a:spcAft>
                <a:spcPts val="0"/>
              </a:spcAft>
              <a:buSzPts val="1920"/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Open discussion with attendees to ask questions or provide feedback</a:t>
            </a:r>
            <a:endParaRPr/>
          </a:p>
          <a:p>
            <a:pPr marL="742950" marR="0" lvl="1" indent="-28575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Address any concerns or suggestions for improvement</a:t>
            </a:r>
            <a:endParaRPr/>
          </a:p>
          <a:p>
            <a:pPr marL="342900" lvl="0" indent="-220980" algn="l" rtl="0">
              <a:spcBef>
                <a:spcPts val="1800"/>
              </a:spcBef>
              <a:spcAft>
                <a:spcPts val="0"/>
              </a:spcAft>
              <a:buSzPts val="1920"/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Closing Remarks and Next Steps - Tanya</a:t>
            </a:r>
            <a:b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2060"/>
              </a:solidFill>
            </a:endParaRPr>
          </a:p>
        </p:txBody>
      </p:sp>
      <p:sp>
        <p:nvSpPr>
          <p:cNvPr id="318" name="Google Shape;318;p1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∙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Recap of key takeaways from the meeting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Font typeface="Noto Sans Symbols"/>
              <a:buChar char="∙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Outline next steps and action items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Font typeface="Noto Sans Symbols"/>
              <a:buChar char="∙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Acknowledgments and gratitude to attendees</a:t>
            </a:r>
            <a:endParaRPr/>
          </a:p>
          <a:p>
            <a:pPr marL="342900" lvl="0" indent="-220980" algn="l" rtl="0">
              <a:spcBef>
                <a:spcPts val="1800"/>
              </a:spcBef>
              <a:spcAft>
                <a:spcPts val="0"/>
              </a:spcAft>
              <a:buSzPts val="1920"/>
              <a:buNone/>
            </a:pPr>
            <a:endParaRPr sz="2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Adjournment</a:t>
            </a:r>
            <a:br>
              <a:rPr lang="en-US" sz="24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>
              <a:solidFill>
                <a:srgbClr val="002060"/>
              </a:solidFill>
            </a:endParaRPr>
          </a:p>
        </p:txBody>
      </p:sp>
      <p:sp>
        <p:nvSpPr>
          <p:cNvPr id="324" name="Google Shape;324;p1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Noto Sans Symbols"/>
              <a:buChar char="∙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Formal adjournment of the meeting</a:t>
            </a:r>
            <a:endParaRPr/>
          </a:p>
          <a:p>
            <a:pPr marL="342900" marR="0" lvl="0" indent="-342900" algn="l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000"/>
              <a:buFont typeface="Noto Sans Symbols"/>
              <a:buChar char="∙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Networking or informal conversation after the meeting (if applicable)</a:t>
            </a:r>
            <a:endParaRPr/>
          </a:p>
          <a:p>
            <a:pPr marL="342900" lvl="0" indent="-220980" algn="l" rtl="0">
              <a:spcBef>
                <a:spcPts val="1800"/>
              </a:spcBef>
              <a:spcAft>
                <a:spcPts val="0"/>
              </a:spcAft>
              <a:buSzPts val="1920"/>
              <a:buNone/>
            </a:pP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Welcome &amp; Introductions - Ivan</a:t>
            </a:r>
            <a:endParaRPr/>
          </a:p>
        </p:txBody>
      </p:sp>
      <p:sp>
        <p:nvSpPr>
          <p:cNvPr id="160" name="Google Shape;160;p3"/>
          <p:cNvSpPr/>
          <p:nvPr/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1" name="Google Shape;161;p3"/>
          <p:cNvSpPr/>
          <p:nvPr/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62" name="Google Shape;162;p3"/>
          <p:cNvGrpSpPr/>
          <p:nvPr/>
        </p:nvGrpSpPr>
        <p:grpSpPr>
          <a:xfrm>
            <a:off x="2180999" y="2195283"/>
            <a:ext cx="7830000" cy="3600001"/>
            <a:chOff x="894066" y="246740"/>
            <a:chExt cx="7830000" cy="3600001"/>
          </a:xfrm>
        </p:grpSpPr>
        <p:sp>
          <p:nvSpPr>
            <p:cNvPr id="163" name="Google Shape;163;p3"/>
            <p:cNvSpPr/>
            <p:nvPr/>
          </p:nvSpPr>
          <p:spPr>
            <a:xfrm>
              <a:off x="1596066" y="246740"/>
              <a:ext cx="2196000" cy="2196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064066" y="714741"/>
              <a:ext cx="1260000" cy="1260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894066" y="3126741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 txBox="1"/>
            <p:nvPr/>
          </p:nvSpPr>
          <p:spPr>
            <a:xfrm>
              <a:off x="894066" y="3126741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rPr lang="en-US" sz="1800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WELCOME REMARKS</a:t>
              </a: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5826066" y="246740"/>
              <a:ext cx="2196000" cy="2196000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94066" y="714741"/>
              <a:ext cx="1260000" cy="1260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5124066" y="3126741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 txBox="1"/>
            <p:nvPr/>
          </p:nvSpPr>
          <p:spPr>
            <a:xfrm>
              <a:off x="5124066" y="3126741"/>
              <a:ext cx="360000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rPr lang="en-US" sz="1800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INTRODUCTION OF NEW BOARD MEMBERS, STAFF, OR VOLUNTEERS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" name="Google Shape;175;p4"/>
          <p:cNvCxnSpPr/>
          <p:nvPr/>
        </p:nvCxnSpPr>
        <p:spPr>
          <a:xfrm>
            <a:off x="4241804" y="1460500"/>
            <a:ext cx="0" cy="393700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6" name="Google Shape;176;p4"/>
          <p:cNvSpPr txBox="1"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/>
              <a:t>Review of Mission and Vision</a:t>
            </a:r>
            <a:br>
              <a:rPr lang="en-US"/>
            </a:br>
            <a:endParaRPr/>
          </a:p>
        </p:txBody>
      </p:sp>
      <p:sp>
        <p:nvSpPr>
          <p:cNvPr id="177" name="Google Shape;177;p4"/>
          <p:cNvSpPr txBox="1">
            <a:spLocks noGrp="1"/>
          </p:cNvSpPr>
          <p:nvPr>
            <p:ph type="body" idx="1"/>
          </p:nvPr>
        </p:nvSpPr>
        <p:spPr>
          <a:xfrm>
            <a:off x="4654295" y="816638"/>
            <a:ext cx="4619706" cy="522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285750" algn="l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Reaffirm the nonprofit’s mission, vision, and values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285750" algn="l" rtl="0">
              <a:spcBef>
                <a:spcPts val="18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Discuss any updates or refinements to mission or vision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285750" algn="l" rtl="0">
              <a:spcBef>
                <a:spcPts val="18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Discuss update or refinements to the board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marR="0" lvl="1" indent="-222250" algn="l" rtl="0">
              <a:spcBef>
                <a:spcPts val="1800"/>
              </a:spcBef>
              <a:spcAft>
                <a:spcPts val="0"/>
              </a:spcAft>
              <a:buSzPts val="1000"/>
              <a:buFont typeface="Courier New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en-US" b="1"/>
              <a:t>Year in Review – 2025:  Zoran/Daniel</a:t>
            </a:r>
            <a:br>
              <a:rPr lang="en-US"/>
            </a:br>
            <a:endParaRPr/>
          </a:p>
        </p:txBody>
      </p:sp>
      <p:sp>
        <p:nvSpPr>
          <p:cNvPr id="184" name="Google Shape;184;p5"/>
          <p:cNvSpPr/>
          <p:nvPr/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85" name="Google Shape;185;p5"/>
          <p:cNvCxnSpPr/>
          <p:nvPr/>
        </p:nvCxnSpPr>
        <p:spPr>
          <a:xfrm>
            <a:off x="4656670" y="1442595"/>
            <a:ext cx="0" cy="3937000"/>
          </a:xfrm>
          <a:prstGeom prst="straightConnector1">
            <a:avLst/>
          </a:prstGeom>
          <a:noFill/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" name="Google Shape;186;p5"/>
          <p:cNvSpPr txBox="1">
            <a:spLocks noGrp="1"/>
          </p:cNvSpPr>
          <p:nvPr>
            <p:ph type="body" idx="1"/>
          </p:nvPr>
        </p:nvSpPr>
        <p:spPr>
          <a:xfrm>
            <a:off x="4978918" y="1109145"/>
            <a:ext cx="6341016" cy="4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 b="1">
                <a:latin typeface="Trebuchet MS"/>
                <a:ea typeface="Trebuchet MS"/>
                <a:cs typeface="Trebuchet MS"/>
                <a:sym typeface="Trebuchet MS"/>
              </a:rPr>
              <a:t>Financial Overview - Zoran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000"/>
              <a:buFont typeface="Noto Sans Symbols"/>
              <a:buChar char="▪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Presentation of financial statements and funding sources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000"/>
              <a:buFont typeface="Noto Sans Symbols"/>
              <a:buChar char="▪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Budget vs. actual comparison and key financial highlights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 b="1">
                <a:latin typeface="Trebuchet MS"/>
                <a:ea typeface="Trebuchet MS"/>
                <a:cs typeface="Trebuchet MS"/>
                <a:sym typeface="Trebuchet MS"/>
              </a:rPr>
              <a:t>Program and Impact Updates - Daniel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000"/>
              <a:buFont typeface="Noto Sans Symbols"/>
              <a:buChar char="▪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Summary of key programs and services delivered over the past year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000"/>
              <a:buFont typeface="Noto Sans Symbols"/>
              <a:buChar char="▪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Impact and outcomes – successes, challenges, and lessons learned</a:t>
            </a:r>
            <a:endParaRPr/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SzPts val="1000"/>
              <a:buFont typeface="Courier New"/>
              <a:buChar char="o"/>
            </a:pPr>
            <a:r>
              <a:rPr lang="en-US" b="1">
                <a:latin typeface="Trebuchet MS"/>
                <a:ea typeface="Trebuchet MS"/>
                <a:cs typeface="Trebuchet MS"/>
                <a:sym typeface="Trebuchet MS"/>
              </a:rPr>
              <a:t>Fundraising and Development - Zoran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000"/>
              <a:buFont typeface="Noto Sans Symbols"/>
              <a:buChar char="▪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Review of fundraising efforts, events, and donor contributions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000"/>
              <a:buFont typeface="Noto Sans Symbols"/>
              <a:buChar char="▪"/>
            </a:pPr>
            <a:r>
              <a:rPr lang="en-US">
                <a:latin typeface="Trebuchet MS"/>
                <a:ea typeface="Trebuchet MS"/>
                <a:cs typeface="Trebuchet MS"/>
                <a:sym typeface="Trebuchet MS"/>
              </a:rPr>
              <a:t>Success stories and challenges faced in fundraising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1000"/>
              <a:buFont typeface="Noto Sans Symbols"/>
              <a:buChar char="▪"/>
            </a:pPr>
            <a:r>
              <a:rPr lang="en-US" b="1">
                <a:latin typeface="Trebuchet MS"/>
                <a:ea typeface="Trebuchet MS"/>
                <a:cs typeface="Trebuchet MS"/>
                <a:sym typeface="Trebuchet MS"/>
              </a:rPr>
              <a:t>Scorecard Reporting  - Daniel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5"/>
          <p:cNvSpPr/>
          <p:nvPr/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>
          <a:extLst>
            <a:ext uri="{FF2B5EF4-FFF2-40B4-BE49-F238E27FC236}">
              <a16:creationId xmlns:a16="http://schemas.microsoft.com/office/drawing/2014/main" id="{5C6289E8-A35F-7A3C-0F2C-B7BBDC8E7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d82c115e52_0_52">
            <a:extLst>
              <a:ext uri="{FF2B5EF4-FFF2-40B4-BE49-F238E27FC236}">
                <a16:creationId xmlns:a16="http://schemas.microsoft.com/office/drawing/2014/main" id="{F4B91B7C-3B01-190C-F471-4B7DCBC6FA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24" y="317775"/>
            <a:ext cx="10216453" cy="63049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2025 in Retrospect: </a:t>
            </a:r>
            <a:endParaRPr dirty="0"/>
          </a:p>
        </p:txBody>
      </p:sp>
      <p:sp>
        <p:nvSpPr>
          <p:cNvPr id="230" name="Google Shape;230;g2d82c115e52_0_52">
            <a:extLst>
              <a:ext uri="{FF2B5EF4-FFF2-40B4-BE49-F238E27FC236}">
                <a16:creationId xmlns:a16="http://schemas.microsoft.com/office/drawing/2014/main" id="{59E7D5F5-251D-DA0F-E473-FF616AEC00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24" y="857956"/>
            <a:ext cx="9288600" cy="538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57200" lvl="0" indent="-33670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84764"/>
              <a:buChar char="►"/>
            </a:pPr>
            <a:r>
              <a:rPr lang="en-US" sz="2362" i="1" u="sng" dirty="0"/>
              <a:t>Positive</a:t>
            </a:r>
          </a:p>
          <a:p>
            <a:pPr lvl="1" indent="-336706">
              <a:lnSpc>
                <a:spcPct val="115000"/>
              </a:lnSpc>
              <a:buSzPct val="84764"/>
            </a:pPr>
            <a:r>
              <a:rPr lang="en-US" sz="2162" i="1" u="sng" dirty="0"/>
              <a:t>Finished renovations of 4 Health Stations as committed in 2024</a:t>
            </a:r>
            <a:endParaRPr sz="2162" dirty="0"/>
          </a:p>
          <a:p>
            <a:pPr lvl="2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1962" dirty="0"/>
              <a:t>HS </a:t>
            </a:r>
            <a:r>
              <a:rPr lang="en-US" sz="1962" dirty="0" err="1"/>
              <a:t>Ušće</a:t>
            </a:r>
            <a:r>
              <a:rPr lang="en-US" sz="1962" dirty="0"/>
              <a:t> - HC </a:t>
            </a:r>
            <a:r>
              <a:rPr lang="en-US" sz="1962" dirty="0" err="1"/>
              <a:t>Kraljevo</a:t>
            </a:r>
            <a:endParaRPr sz="1962" dirty="0"/>
          </a:p>
          <a:p>
            <a:pPr lvl="2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1962" dirty="0"/>
              <a:t>HS </a:t>
            </a:r>
            <a:r>
              <a:rPr lang="en-US" sz="1962" dirty="0" err="1"/>
              <a:t>Belušić</a:t>
            </a:r>
            <a:r>
              <a:rPr lang="en-US" sz="1962" dirty="0"/>
              <a:t> - HC </a:t>
            </a:r>
            <a:r>
              <a:rPr lang="en-US" sz="1962" dirty="0" err="1"/>
              <a:t>Rekovac</a:t>
            </a:r>
            <a:endParaRPr sz="1962" dirty="0"/>
          </a:p>
          <a:p>
            <a:pPr lvl="2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1962" dirty="0"/>
              <a:t>HS </a:t>
            </a:r>
            <a:r>
              <a:rPr lang="en-US" sz="1962" dirty="0" err="1"/>
              <a:t>Rabrovo</a:t>
            </a:r>
            <a:r>
              <a:rPr lang="en-US" sz="1962" dirty="0"/>
              <a:t> - HC </a:t>
            </a:r>
            <a:r>
              <a:rPr lang="en-US" sz="1962" dirty="0" err="1"/>
              <a:t>Kučevo</a:t>
            </a:r>
            <a:endParaRPr sz="1962" dirty="0"/>
          </a:p>
          <a:p>
            <a:pPr lvl="2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1962" dirty="0"/>
              <a:t>HS </a:t>
            </a:r>
            <a:r>
              <a:rPr lang="en-US" sz="1962" dirty="0" err="1"/>
              <a:t>Aleksandrovo</a:t>
            </a:r>
            <a:r>
              <a:rPr lang="en-US" sz="1962" dirty="0"/>
              <a:t> - HC Srpska </a:t>
            </a:r>
            <a:r>
              <a:rPr lang="en-US" sz="1962" dirty="0" err="1"/>
              <a:t>Crnja</a:t>
            </a:r>
            <a:endParaRPr lang="en-US" sz="1962" dirty="0"/>
          </a:p>
          <a:p>
            <a:pPr lvl="1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162" dirty="0"/>
              <a:t>HS </a:t>
            </a:r>
            <a:r>
              <a:rPr lang="en-US" sz="2162" dirty="0" err="1"/>
              <a:t>Stapari</a:t>
            </a:r>
            <a:r>
              <a:rPr lang="en-US" sz="2162" dirty="0"/>
              <a:t> – finished renovation of this HS with funds collected at Chicago Fundraiser by Branko!</a:t>
            </a:r>
          </a:p>
          <a:p>
            <a:pPr marL="577694" lvl="1" indent="0">
              <a:lnSpc>
                <a:spcPct val="115000"/>
              </a:lnSpc>
              <a:spcBef>
                <a:spcPts val="0"/>
              </a:spcBef>
              <a:buSzPct val="92602"/>
              <a:buNone/>
            </a:pPr>
            <a:endParaRPr lang="en-US" sz="2162" dirty="0"/>
          </a:p>
          <a:p>
            <a:pPr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362" i="1" u="sng" dirty="0"/>
              <a:t>Negative</a:t>
            </a:r>
          </a:p>
          <a:p>
            <a:pPr lvl="1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162" dirty="0"/>
              <a:t>Failed on project executions for </a:t>
            </a:r>
            <a:r>
              <a:rPr lang="en-US" sz="2162" dirty="0" err="1"/>
              <a:t>Loznica</a:t>
            </a:r>
            <a:r>
              <a:rPr lang="en-US" sz="2162" dirty="0"/>
              <a:t> and </a:t>
            </a:r>
            <a:r>
              <a:rPr lang="en-US" sz="2162" dirty="0" err="1"/>
              <a:t>Bogatić</a:t>
            </a:r>
            <a:endParaRPr lang="en-US" sz="2162" dirty="0"/>
          </a:p>
          <a:p>
            <a:pPr lvl="2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1962" dirty="0"/>
              <a:t>Poor project identification – need to apply more scrutiny for future projects that we accept</a:t>
            </a:r>
          </a:p>
          <a:p>
            <a:pPr lvl="2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1962" dirty="0"/>
              <a:t>It is getting a lot harder to execute projects in Serbia with transparency/integrity</a:t>
            </a:r>
          </a:p>
          <a:p>
            <a:pPr lvl="1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162" dirty="0"/>
              <a:t>Have $100k+ in the bank that we failed to invest in projects!</a:t>
            </a:r>
          </a:p>
          <a:p>
            <a:pPr lvl="1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162" dirty="0"/>
              <a:t>Failure to get video on </a:t>
            </a:r>
            <a:r>
              <a:rPr lang="en-US" sz="2162" dirty="0" err="1"/>
              <a:t>Vršac</a:t>
            </a:r>
            <a:r>
              <a:rPr lang="en-US" sz="2162" dirty="0"/>
              <a:t> project!</a:t>
            </a:r>
          </a:p>
          <a:p>
            <a:pPr marL="577694" lvl="1" indent="0">
              <a:lnSpc>
                <a:spcPct val="115000"/>
              </a:lnSpc>
              <a:spcBef>
                <a:spcPts val="0"/>
              </a:spcBef>
              <a:buSzPct val="92602"/>
              <a:buNone/>
            </a:pPr>
            <a:endParaRPr lang="en-US" sz="2162" i="1" u="sng" dirty="0"/>
          </a:p>
          <a:p>
            <a:pPr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362" i="1" u="sng" dirty="0"/>
              <a:t>To be discussed</a:t>
            </a:r>
          </a:p>
          <a:p>
            <a:pPr lvl="1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2162" dirty="0"/>
              <a:t>Our overhead was significantly higher than previous years</a:t>
            </a:r>
          </a:p>
          <a:p>
            <a:pPr lvl="2" indent="-336706">
              <a:lnSpc>
                <a:spcPct val="115000"/>
              </a:lnSpc>
              <a:spcBef>
                <a:spcPts val="0"/>
              </a:spcBef>
              <a:buSzPct val="92602"/>
            </a:pPr>
            <a:r>
              <a:rPr lang="en-US" sz="1962" dirty="0"/>
              <a:t>Major reason is investment in video for </a:t>
            </a:r>
            <a:r>
              <a:rPr lang="en-US" sz="1962" dirty="0" err="1"/>
              <a:t>Ušće</a:t>
            </a:r>
            <a:r>
              <a:rPr lang="en-US" sz="1962" dirty="0"/>
              <a:t> project and in communications – what can we show for it?</a:t>
            </a:r>
          </a:p>
          <a:p>
            <a:pPr indent="-336706">
              <a:lnSpc>
                <a:spcPct val="115000"/>
              </a:lnSpc>
              <a:spcBef>
                <a:spcPts val="0"/>
              </a:spcBef>
              <a:buSzPct val="92602"/>
            </a:pPr>
            <a:endParaRPr sz="2362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9541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d82c115e52_0_2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2025 SAMA Top Level Financials</a:t>
            </a:r>
            <a:endParaRPr dirty="0"/>
          </a:p>
        </p:txBody>
      </p:sp>
      <p:graphicFrame>
        <p:nvGraphicFramePr>
          <p:cNvPr id="193" name="Google Shape;193;g2d82c115e52_0_29"/>
          <p:cNvGraphicFramePr/>
          <p:nvPr>
            <p:extLst>
              <p:ext uri="{D42A27DB-BD31-4B8C-83A1-F6EECF244321}">
                <p14:modId xmlns:p14="http://schemas.microsoft.com/office/powerpoint/2010/main" val="543788626"/>
              </p:ext>
            </p:extLst>
          </p:nvPr>
        </p:nvGraphicFramePr>
        <p:xfrm>
          <a:off x="823225" y="1756188"/>
          <a:ext cx="8302575" cy="3214275"/>
        </p:xfrm>
        <a:graphic>
          <a:graphicData uri="http://schemas.openxmlformats.org/drawingml/2006/table">
            <a:tbl>
              <a:tblPr>
                <a:noFill/>
                <a:tableStyleId>{CBC370A2-AC6A-4A8E-B540-7C2CEAE05A97}</a:tableStyleId>
              </a:tblPr>
              <a:tblGrid>
                <a:gridCol w="648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Bank Account</a:t>
                      </a:r>
                      <a:endParaRPr sz="2000" b="1"/>
                    </a:p>
                  </a:txBody>
                  <a:tcPr marL="91425" marR="91425" marT="91425" marB="91425"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Balance</a:t>
                      </a:r>
                      <a:endParaRPr sz="2000" b="1"/>
                    </a:p>
                  </a:txBody>
                  <a:tcPr marL="91425" marR="91425" marT="91425" marB="91425">
                    <a:solidFill>
                      <a:srgbClr val="8888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5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Beginning Balance (across all accounts) (1/31/2025)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$172,861.80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Total funds raised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$184,487.00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Total funds spent on projects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($235,146.96)</a:t>
                      </a:r>
                      <a:endParaRPr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Total funds spent on overhead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>
                          <a:solidFill>
                            <a:schemeClr val="accent1"/>
                          </a:solidFill>
                        </a:rPr>
                        <a:t>($15,064.35)</a:t>
                      </a:r>
                      <a:endParaRPr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End Balance (across all accounts) (12/31/2025)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$107,137.49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" name="Google Shape;194;g2d82c115e52_0_29"/>
          <p:cNvSpPr txBox="1">
            <a:spLocks noGrp="1"/>
          </p:cNvSpPr>
          <p:nvPr>
            <p:ph type="body" idx="1"/>
          </p:nvPr>
        </p:nvSpPr>
        <p:spPr>
          <a:xfrm>
            <a:off x="677325" y="5369906"/>
            <a:ext cx="8596800" cy="10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en-US" u="sng" dirty="0">
                <a:solidFill>
                  <a:schemeClr val="hlink"/>
                </a:solidFill>
              </a:rPr>
              <a:t>https://</a:t>
            </a:r>
            <a:r>
              <a:rPr lang="en-US" u="sng" dirty="0" err="1">
                <a:solidFill>
                  <a:schemeClr val="hlink"/>
                </a:solidFill>
              </a:rPr>
              <a:t>serbianama.info</a:t>
            </a:r>
            <a:r>
              <a:rPr lang="en-US" u="sng" dirty="0">
                <a:solidFill>
                  <a:schemeClr val="hlink"/>
                </a:solidFill>
              </a:rPr>
              <a:t>/2025-financial-report/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d82c115e52_0_12"/>
          <p:cNvSpPr txBox="1">
            <a:spLocks noGrp="1"/>
          </p:cNvSpPr>
          <p:nvPr>
            <p:ph type="title"/>
          </p:nvPr>
        </p:nvSpPr>
        <p:spPr>
          <a:xfrm>
            <a:off x="677325" y="609600"/>
            <a:ext cx="8596800" cy="68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2025 Balance by Account</a:t>
            </a:r>
            <a:endParaRPr dirty="0"/>
          </a:p>
        </p:txBody>
      </p:sp>
      <p:sp>
        <p:nvSpPr>
          <p:cNvPr id="200" name="Google Shape;200;g2d82c115e52_0_12"/>
          <p:cNvSpPr txBox="1">
            <a:spLocks noGrp="1"/>
          </p:cNvSpPr>
          <p:nvPr>
            <p:ph type="body" idx="1"/>
          </p:nvPr>
        </p:nvSpPr>
        <p:spPr>
          <a:xfrm>
            <a:off x="677325" y="5369906"/>
            <a:ext cx="8596800" cy="109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en-US" u="sng" dirty="0">
                <a:solidFill>
                  <a:schemeClr val="hlink"/>
                </a:solidFill>
              </a:rPr>
              <a:t>https://</a:t>
            </a:r>
            <a:r>
              <a:rPr lang="en-US" u="sng" dirty="0" err="1">
                <a:solidFill>
                  <a:schemeClr val="hlink"/>
                </a:solidFill>
              </a:rPr>
              <a:t>serbianama.info</a:t>
            </a:r>
            <a:r>
              <a:rPr lang="en-US" u="sng" dirty="0">
                <a:solidFill>
                  <a:schemeClr val="hlink"/>
                </a:solidFill>
              </a:rPr>
              <a:t>/2025-financial-report/</a:t>
            </a:r>
            <a:endParaRPr dirty="0"/>
          </a:p>
        </p:txBody>
      </p:sp>
      <p:graphicFrame>
        <p:nvGraphicFramePr>
          <p:cNvPr id="201" name="Google Shape;201;g2d82c115e52_0_12"/>
          <p:cNvGraphicFramePr/>
          <p:nvPr>
            <p:extLst>
              <p:ext uri="{D42A27DB-BD31-4B8C-83A1-F6EECF244321}">
                <p14:modId xmlns:p14="http://schemas.microsoft.com/office/powerpoint/2010/main" val="4044891527"/>
              </p:ext>
            </p:extLst>
          </p:nvPr>
        </p:nvGraphicFramePr>
        <p:xfrm>
          <a:off x="777400" y="1698400"/>
          <a:ext cx="8496725" cy="3672125"/>
        </p:xfrm>
        <a:graphic>
          <a:graphicData uri="http://schemas.openxmlformats.org/drawingml/2006/table">
            <a:tbl>
              <a:tblPr>
                <a:noFill/>
                <a:tableStyleId>{CBC370A2-AC6A-4A8E-B540-7C2CEAE05A97}</a:tableStyleId>
              </a:tblPr>
              <a:tblGrid>
                <a:gridCol w="513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1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2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Bank Account</a:t>
                      </a:r>
                      <a:endParaRPr sz="2000" b="1"/>
                    </a:p>
                  </a:txBody>
                  <a:tcPr marL="91425" marR="91425" marT="91425" marB="91425"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Balance 1/1/25</a:t>
                      </a:r>
                      <a:endParaRPr sz="2000" b="1" dirty="0"/>
                    </a:p>
                  </a:txBody>
                  <a:tcPr marL="91425" marR="91425" marT="91425" marB="91425">
                    <a:solidFill>
                      <a:srgbClr val="88888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Balance 12/31/25</a:t>
                      </a:r>
                      <a:endParaRPr sz="2000" b="1" dirty="0"/>
                    </a:p>
                  </a:txBody>
                  <a:tcPr marL="91425" marR="91425" marT="91425" marB="91425">
                    <a:solidFill>
                      <a:srgbClr val="8888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Balance BofA Account 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$169,970.13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$92,564.72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Balance </a:t>
                      </a:r>
                      <a:r>
                        <a:rPr lang="en-US" sz="2000" dirty="0" err="1">
                          <a:solidFill>
                            <a:schemeClr val="dk1"/>
                          </a:solidFill>
                        </a:rPr>
                        <a:t>Paypal</a:t>
                      </a:r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 Account 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$1,807.90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$2,898.64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>
                          <a:solidFill>
                            <a:schemeClr val="dk1"/>
                          </a:solidFill>
                        </a:rPr>
                        <a:t>Balance Serbia RSD Account 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$1,083.77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$3,174.13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000" dirty="0"/>
                        <a:t>Balance Serbia USD Account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$0.00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$8,500.00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698457891"/>
                  </a:ext>
                </a:extLst>
              </a:tr>
              <a:tr h="56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chemeClr val="dk1"/>
                          </a:solidFill>
                        </a:rPr>
                        <a:t>Total</a:t>
                      </a:r>
                      <a:endParaRPr sz="2000" b="1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$172,861.80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$107,137.49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d82c115e52_0_24"/>
          <p:cNvSpPr txBox="1">
            <a:spLocks noGrp="1"/>
          </p:cNvSpPr>
          <p:nvPr>
            <p:ph type="title"/>
          </p:nvPr>
        </p:nvSpPr>
        <p:spPr>
          <a:xfrm>
            <a:off x="677325" y="317775"/>
            <a:ext cx="8596800" cy="995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2025 Fundraising Activities</a:t>
            </a:r>
            <a:endParaRPr dirty="0"/>
          </a:p>
        </p:txBody>
      </p:sp>
      <p:graphicFrame>
        <p:nvGraphicFramePr>
          <p:cNvPr id="207" name="Google Shape;207;g2d82c115e52_0_24"/>
          <p:cNvGraphicFramePr/>
          <p:nvPr>
            <p:extLst>
              <p:ext uri="{D42A27DB-BD31-4B8C-83A1-F6EECF244321}">
                <p14:modId xmlns:p14="http://schemas.microsoft.com/office/powerpoint/2010/main" val="2756175228"/>
              </p:ext>
            </p:extLst>
          </p:nvPr>
        </p:nvGraphicFramePr>
        <p:xfrm>
          <a:off x="908725" y="1143825"/>
          <a:ext cx="7587575" cy="4388850"/>
        </p:xfrm>
        <a:graphic>
          <a:graphicData uri="http://schemas.openxmlformats.org/drawingml/2006/table">
            <a:tbl>
              <a:tblPr>
                <a:noFill/>
                <a:tableStyleId>{CBC370A2-AC6A-4A8E-B540-7C2CEAE05A97}</a:tableStyleId>
              </a:tblPr>
              <a:tblGrid>
                <a:gridCol w="596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2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General Donations</a:t>
                      </a:r>
                      <a:endParaRPr sz="2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$35,659.90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SAMA Tennis Open - Washington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$11,410.00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SAMA Tennis Open - Chicago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$20,770.00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Chicago Fundraiser 2025 (</a:t>
                      </a:r>
                      <a:r>
                        <a:rPr lang="en-US" sz="2000" dirty="0" err="1"/>
                        <a:t>Stapari</a:t>
                      </a:r>
                      <a:r>
                        <a:rPr lang="en-US" sz="2000" dirty="0"/>
                        <a:t> Health Station)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$85,250.00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Holiday Fundraiser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$7,085.65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err="1"/>
                        <a:t>Aksentijevich</a:t>
                      </a:r>
                      <a:r>
                        <a:rPr lang="en-US" sz="2000" dirty="0"/>
                        <a:t> Slava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$7,500.00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SAMA Operations Fund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$12,091.45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Other (</a:t>
                      </a:r>
                      <a:r>
                        <a:rPr lang="en-US" sz="2000" dirty="0" err="1"/>
                        <a:t>Slavas</a:t>
                      </a:r>
                      <a:r>
                        <a:rPr lang="en-US" sz="2000" dirty="0"/>
                        <a:t>, In memory of David Vuich </a:t>
                      </a:r>
                      <a:r>
                        <a:rPr lang="en-US" sz="2000" dirty="0" err="1"/>
                        <a:t>etc</a:t>
                      </a:r>
                      <a:r>
                        <a:rPr lang="en-US" sz="2000" dirty="0"/>
                        <a:t>)</a:t>
                      </a:r>
                      <a:endParaRPr sz="20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$4,720.00</a:t>
                      </a:r>
                      <a:endParaRPr sz="2000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2425901284"/>
                  </a:ext>
                </a:extLst>
              </a:tr>
              <a:tr h="3942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/>
                        <a:t>Total</a:t>
                      </a:r>
                      <a:endParaRPr sz="20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$184,487.00</a:t>
                      </a:r>
                      <a:endParaRPr sz="2000" b="1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8" name="Google Shape;208;g2d82c115e52_0_24"/>
          <p:cNvSpPr txBox="1">
            <a:spLocks noGrp="1"/>
          </p:cNvSpPr>
          <p:nvPr>
            <p:ph type="body" idx="1"/>
          </p:nvPr>
        </p:nvSpPr>
        <p:spPr>
          <a:xfrm>
            <a:off x="677325" y="5532674"/>
            <a:ext cx="8596800" cy="9313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>
              <a:buNone/>
            </a:pPr>
            <a:r>
              <a:rPr lang="en-US" u="sng" dirty="0">
                <a:solidFill>
                  <a:schemeClr val="hlink"/>
                </a:solidFill>
              </a:rPr>
              <a:t>https://</a:t>
            </a:r>
            <a:r>
              <a:rPr lang="en-US" u="sng" dirty="0" err="1">
                <a:solidFill>
                  <a:schemeClr val="hlink"/>
                </a:solidFill>
              </a:rPr>
              <a:t>serbianama.info</a:t>
            </a:r>
            <a:r>
              <a:rPr lang="en-US" u="sng" dirty="0">
                <a:solidFill>
                  <a:schemeClr val="hlink"/>
                </a:solidFill>
              </a:rPr>
              <a:t>/2025-financial-report/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C00000"/>
      </a:accent1>
      <a:accent2>
        <a:srgbClr val="FFFFFF"/>
      </a:accent2>
      <a:accent3>
        <a:srgbClr val="0A3041"/>
      </a:accent3>
      <a:accent4>
        <a:srgbClr val="4D94D8"/>
      </a:accent4>
      <a:accent5>
        <a:srgbClr val="FF0000"/>
      </a:accent5>
      <a:accent6>
        <a:srgbClr val="D8D8D8"/>
      </a:accent6>
      <a:hlink>
        <a:srgbClr val="C00000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1399</Words>
  <Application>Microsoft Office PowerPoint</Application>
  <PresentationFormat>Widescreen</PresentationFormat>
  <Paragraphs>252</Paragraphs>
  <Slides>26</Slides>
  <Notes>26</Notes>
  <HiddenSlides>15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Courier New</vt:lpstr>
      <vt:lpstr>Noto Sans Symbols</vt:lpstr>
      <vt:lpstr>Trebuchet MS</vt:lpstr>
      <vt:lpstr>Facet</vt:lpstr>
      <vt:lpstr>SAMA Annual Meeting</vt:lpstr>
      <vt:lpstr>Agenda</vt:lpstr>
      <vt:lpstr>Welcome &amp; Introductions - Ivan</vt:lpstr>
      <vt:lpstr>Review of Mission and Vision </vt:lpstr>
      <vt:lpstr>Year in Review – 2025:  Zoran/Daniel </vt:lpstr>
      <vt:lpstr>2025 in Retrospect: </vt:lpstr>
      <vt:lpstr>2025 SAMA Top Level Financials</vt:lpstr>
      <vt:lpstr>2025 Balance by Account</vt:lpstr>
      <vt:lpstr>2025 Fundraising Activities</vt:lpstr>
      <vt:lpstr>2025 Projects</vt:lpstr>
      <vt:lpstr>2025 SAMA Overhead Spending</vt:lpstr>
      <vt:lpstr>2013-2025 SAMA Donations</vt:lpstr>
      <vt:lpstr>2026 Main Project Proposal:  Focus on helping baby delivery wards in Serbia</vt:lpstr>
      <vt:lpstr>2026 Short Term Projects: </vt:lpstr>
      <vt:lpstr>Strategic Planning and Goals for the Coming Year – Daniel/Tanya</vt:lpstr>
      <vt:lpstr>Strategic Planning and Goals for the Coming Year – Daniel/Tanya</vt:lpstr>
      <vt:lpstr>Strategic Planning and Goals for the Coming Year – Daniel/Tanya</vt:lpstr>
      <vt:lpstr>Board and Staff Reports - Tanya </vt:lpstr>
      <vt:lpstr>Challenges and Opportunities - Zoran </vt:lpstr>
      <vt:lpstr>Donor and Community Engagement </vt:lpstr>
      <vt:lpstr>Fundraising Strategy Moving Forward </vt:lpstr>
      <vt:lpstr>Fundraising Strategy Moving Forward </vt:lpstr>
      <vt:lpstr>Fundraising Strategy Moving Forward </vt:lpstr>
      <vt:lpstr>Open Floor for Questions and Feedback </vt:lpstr>
      <vt:lpstr>Closing Remarks and Next Steps - Tanya </vt:lpstr>
      <vt:lpstr>Adjournment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Tanya Radakovic</dc:creator>
  <cp:lastModifiedBy>Ivan Aksentijevich</cp:lastModifiedBy>
  <cp:revision>5</cp:revision>
  <dcterms:created xsi:type="dcterms:W3CDTF">2025-01-22T15:38:04Z</dcterms:created>
  <dcterms:modified xsi:type="dcterms:W3CDTF">2026-01-06T01:52:20Z</dcterms:modified>
</cp:coreProperties>
</file>